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Nanum Gothic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5200F4-2D8E-42BC-AFB9-760DD2968692}">
  <a:tblStyle styleId="{4D5200F4-2D8E-42BC-AFB9-760DD296869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웹사이트의 기본적인 변환 기능은 회원과 비회원 구분없이 이용가능합니다.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변환기록을 보관하는 경우 회원만 이용가능합니다.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슬라이드는 보관기능을 위한 DB를 객체 관계 다이어그램로 표현한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원본파일이 파일(mp3,wav,png,jpg 등)이고 결과파일이 TEXT인 경우 매체변환 테이블에 저장됩니다.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원본파일이 TEXT이고 결과파일이 TEXT인 경우 번역 테이블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이를 기준으로 변환기록을 보관하며 테이블이 3개인 이유는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1.문서변환 2.음성변환 3.매체변환 4.간단번역 4가지 변환 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2,3 변환의 경우 매체변환 테이블 하나로 대체할 수 있기 때문입니다.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 슬라이드에서 보여드린 ERD를 물리적으로 표현한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테이블은 그림과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특징은 .._NO 을 PK로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변환기록 테이블은 UESR_NO을 FK로 가지는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 타입을 사용한 이유는 용량과 성능 측면 때문입니다.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VARCHAR도 64KB까지 저장 할 수 있게 되었지만.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컬럼들과 모두 합쳐서 64KB가 한계이므로 실제로는 64KB까지 저장할 수 없다는 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너무 큰 VARCHAR 컬럼이 존재하는 경우 레코드가 무거워져 성능에 영향을 미칠 수 있다는 점 을 고려하여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 타입을 사용하였습니다.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테이블 명세서입니다.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문서 </a:t>
            </a:r>
            <a:r>
              <a:rPr lang="ko">
                <a:solidFill>
                  <a:schemeClr val="dk1"/>
                </a:solidFill>
              </a:rPr>
              <a:t>테이블 명세서입니다.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매체</a:t>
            </a:r>
            <a:r>
              <a:rPr lang="ko">
                <a:solidFill>
                  <a:schemeClr val="dk1"/>
                </a:solidFill>
              </a:rPr>
              <a:t> 테이블 명세서입니다.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번역</a:t>
            </a:r>
            <a:r>
              <a:rPr lang="ko">
                <a:solidFill>
                  <a:schemeClr val="dk1"/>
                </a:solidFill>
              </a:rPr>
              <a:t> 테이블 명세서입니다.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5169c1c0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5169c1c0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5169c1c0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5169c1c0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169c1c0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5169c1c0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5169c1c0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5169c1c0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3" cy="51345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 rot="-669138">
            <a:off x="671334" y="599823"/>
            <a:ext cx="3421612" cy="2052638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2740">
                <a:latin typeface="Nanum Gothic"/>
                <a:ea typeface="Nanum Gothic"/>
                <a:cs typeface="Nanum Gothic"/>
                <a:sym typeface="Nanum Gothic"/>
              </a:rPr>
              <a:t>3조 파이널 프로젝트</a:t>
            </a:r>
            <a:endParaRPr b="1" sz="49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480">
                <a:latin typeface="Nanum Gothic"/>
                <a:ea typeface="Nanum Gothic"/>
                <a:cs typeface="Nanum Gothic"/>
                <a:sym typeface="Nanum Gothic"/>
              </a:rPr>
              <a:t>	주제	: Digital Media to Text</a:t>
            </a:r>
            <a:endParaRPr b="1" sz="49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1480">
                <a:latin typeface="Nanum Gothic"/>
                <a:ea typeface="Nanum Gothic"/>
                <a:cs typeface="Nanum Gothic"/>
                <a:sym typeface="Nanum Gothic"/>
              </a:rPr>
              <a:t>	조원	: 장지원, 김희태, 이동곤</a:t>
            </a:r>
            <a:endParaRPr b="1" sz="148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b="1" lang="ko" sz="1480">
                <a:latin typeface="Nanum Gothic"/>
                <a:ea typeface="Nanum Gothic"/>
                <a:cs typeface="Nanum Gothic"/>
                <a:sym typeface="Nanum Gothic"/>
              </a:rPr>
              <a:t>	 	 정다훈, 강하종, 신혜지</a:t>
            </a:r>
            <a:endParaRPr b="1" sz="418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7.1 ERD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8150"/>
            <a:ext cx="8520600" cy="29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7.2 물리적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4619625" y="965750"/>
            <a:ext cx="4212600" cy="4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rgbClr val="333538"/>
                </a:solidFill>
              </a:rPr>
              <a:t>USER_TABLE</a:t>
            </a:r>
            <a:endParaRPr sz="950">
              <a:solidFill>
                <a:srgbClr val="333538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>
                <a:solidFill>
                  <a:srgbClr val="333538"/>
                </a:solidFill>
              </a:rPr>
              <a:t>유저를 식별하기 위한 테이블이다.</a:t>
            </a:r>
            <a:endParaRPr sz="850">
              <a:solidFill>
                <a:srgbClr val="333538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>
                <a:solidFill>
                  <a:srgbClr val="333538"/>
                </a:solidFill>
              </a:rPr>
              <a:t>식별자인 USER_NO 컬럼을 개인키로 가진다.</a:t>
            </a:r>
            <a:endParaRPr sz="850">
              <a:solidFill>
                <a:srgbClr val="333538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>
                <a:solidFill>
                  <a:srgbClr val="333538"/>
                </a:solidFill>
              </a:rPr>
              <a:t>유저의 EMAIL 과 PASSWORD 컬럼을 가진다.</a:t>
            </a:r>
            <a:endParaRPr sz="850">
              <a:solidFill>
                <a:srgbClr val="333538"/>
              </a:solidFill>
            </a:endParaRPr>
          </a:p>
          <a:p>
            <a:pPr indent="0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333538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rgbClr val="333538"/>
                </a:solidFill>
              </a:rPr>
              <a:t>DOCUMENT_TRANS</a:t>
            </a:r>
            <a:endParaRPr sz="950">
              <a:solidFill>
                <a:srgbClr val="333538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Text-To-Speech 변환기록을 저장하기 위한 테이블이다.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INPUT 컬럼에 TEXT를 담는다.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OUTPUT 컬럼에 변환파일의 링크 주소를 담는다.</a:t>
            </a:r>
            <a:endParaRPr sz="85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chemeClr val="dk1"/>
                </a:solidFill>
              </a:rPr>
              <a:t>MEDIA_TRANS</a:t>
            </a:r>
            <a:endParaRPr sz="9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Speech-To-Text 변환기록을 저장하기 위한 테이블이다.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INPUT 컬럼에 소스파일의 링크 주소를 담는다.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OUTPUT 컬럼에 TEXT를 담는다.</a:t>
            </a:r>
            <a:endParaRPr sz="85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>
                <a:solidFill>
                  <a:schemeClr val="dk1"/>
                </a:solidFill>
              </a:rPr>
              <a:t>TRANSLATION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Text-To-Text 번역기록을 저장하기 위한 테이블이다.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INPUT 컬럼에 TEXT를 담는다.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OUTPUT 컬럼에 변환된 TEXT를 담는다.</a:t>
            </a:r>
            <a:endParaRPr sz="85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>
                <a:solidFill>
                  <a:schemeClr val="dk1"/>
                </a:solidFill>
              </a:rPr>
              <a:t>TRANS 공통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식별자로 .._NO 컬럼을 가지며 해당컬럼을 개인키로한다.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서비스 유저를 참조하기위한 USER_NO 을 외래키로 가진다.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5750"/>
            <a:ext cx="4314824" cy="324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7.3 테이블 명세서 USER_TALBE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create table USER_TABLE(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USER_NO int not null AUTO_INCREMENT,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EMAIL VARCHAR(50),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	PASSWORD VARCHAR(200),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	PRIMARY KEY(USER_NO)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);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7.3 테이블 명세서 DOCUMENT_TRANS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create table DOCUMENT_TRANS(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DOCUMENT_NO int not null AUTO_INCREMENT,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USER_NO int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TRANS_DATE DATE,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INPUT TEXT,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OUTPUT VARCHAR(200),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PRIMARY KEY(DOCUMENT_NO),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FOREIGN KEY(USER_NO) REFERENCES USER_TABLE (USER_NO) ON DELETE CASCADE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7.3 테이블 명세서 MEDIA_TRANS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create table MEDIA_TRANS(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MEDIA_NO int not null AUTO_INCREMENT,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USER_NO int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TRANS_DATE DATE,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KIND VARCHAR(20),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INPUT VARCHAR(200),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OUTPUT TEXT,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	PRIMARY KEY(MEDIA_NO),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FOREIGN KEY(USER_NO) REFERENCES USER_TABLE (USER_NO) ON DELETE CASCADE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7.3 테이블 명세서 TRANSLATION_TRANS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create table TRANSLATION_TRANS(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TRANSLATION_NO int not null AUTO_INCREMENT,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USER_NO int not null,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TRANS_DATE DATE,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INPUT TEXT,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OUTPUT TEXT,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	PRIMARY KEY(TRANSLATION_NO),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	FOREIGN KEY(USER_NO) REFERENCES USER_TABLE (USER_NO) ON DELETE CASCADE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25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404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083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75" y="965750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813" y="965750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796" y="965750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421" y="965750"/>
            <a:ext cx="1619455" cy="33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489" y="965750"/>
            <a:ext cx="1549275" cy="335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38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266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195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124" y="965750"/>
            <a:ext cx="1860529" cy="4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5" y="1522875"/>
            <a:ext cx="5054674" cy="284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25" y="1522871"/>
            <a:ext cx="3669701" cy="20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이유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주요분석 내용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일정계획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아키텍쳐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 명세서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메뉴구조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 설계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구성 설계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기술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역할 분배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478" y="303260"/>
            <a:ext cx="4032826" cy="226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05" y="2661575"/>
            <a:ext cx="4032830" cy="226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469" y="2661578"/>
            <a:ext cx="4032830" cy="226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00" y="303278"/>
            <a:ext cx="4032830" cy="226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8. 화면 구성 설계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00" y="582325"/>
            <a:ext cx="3948000" cy="22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13" y="582329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97" y="2865625"/>
            <a:ext cx="3948014" cy="222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625" y="2865625"/>
            <a:ext cx="3948000" cy="222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Skill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Spring Boot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VUE 를 이용한 반응형 웹 구현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OPEN API 를 이용한 REST API 구축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CLOVA OCR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CLOVA TTS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CLOVA STT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PAPAGO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Github, Google, NAVER LOGIN(OAuth 2.0)</a:t>
            </a:r>
            <a:endParaRPr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9. 주요 기술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688" y="20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10</a:t>
            </a: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. 역할 분배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09" name="Google Shape;209;p35"/>
          <p:cNvGraphicFramePr/>
          <p:nvPr/>
        </p:nvGraphicFramePr>
        <p:xfrm>
          <a:off x="311700" y="97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{4D5200F4-2D8E-42BC-AFB9-760DD2968692}</a:tableStyleId>
              </a:tblPr>
              <a:tblGrid>
                <a:gridCol w="1652725"/>
                <a:gridCol w="6867850"/>
              </a:tblGrid>
              <a:tr h="54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/>
                        <a:t>역할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정다훈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OCR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김희태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이동곤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PAPAGO API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장지원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강하종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Vue.js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신혜지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Vue.js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4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1.주제 선정 이유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346850" y="3966200"/>
            <a:ext cx="6450300" cy="10878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비대면 수업 문서화 보조</a:t>
            </a:r>
            <a:r>
              <a:rPr lang="ko" sz="1000">
                <a:solidFill>
                  <a:schemeClr val="dk1"/>
                </a:solidFill>
              </a:rPr>
              <a:t> 기술을 도입한 반응형 웹사이트를 구현한다.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STT(Speech-to-Text) 기술을 이용하여 음성을 텍스트로 바꾸어 제공한다.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1800"/>
              </a:spcAft>
              <a:buSzPts val="275"/>
              <a:buNone/>
            </a:pPr>
            <a:r>
              <a:rPr lang="ko" sz="1000">
                <a:solidFill>
                  <a:schemeClr val="dk1"/>
                </a:solidFill>
              </a:rPr>
              <a:t>TTS(Text-to-Speech) 기술을 이용하여 텍스트를 음성으로 바꾸어 제공한다.</a:t>
            </a:r>
            <a:endParaRPr sz="10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5" y="921450"/>
            <a:ext cx="6030577" cy="14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650" y="431625"/>
            <a:ext cx="3128524" cy="19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346850" y="2413250"/>
            <a:ext cx="6450300" cy="123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코로나 방역 지침으로 인해 교육과정의 비대면 수업화가 상당량 진행되었다.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이러한 급격한 비대면 수업화로 인해 학교와 비대면 플랫폼 및 내외부간의 문제가 끊임없이 부상되고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이중 비대면 수업의 문서화에 집중하려고 한다.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434900" y="3695075"/>
            <a:ext cx="274200" cy="222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75" y="688938"/>
            <a:ext cx="8357048" cy="16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1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2.주요 분석 내용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438800"/>
            <a:ext cx="8520600" cy="26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chemeClr val="dk1"/>
                </a:solidFill>
              </a:rPr>
              <a:t>기능제공</a:t>
            </a:r>
            <a:endParaRPr sz="9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마이크 또는 음성파일을 텍스트 파일로 바꾸어 제공한다.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이미지 파일의 내용을 텍스트 파일로 바꾸어 제공한다.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텍스트 파일을 음성 또는 음성파일로 제공한다.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이미지 파일의 내용을 음성 또는 음성파일로 제공한다.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다국적 사용자를 위해 번역기능을 제공한다.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chemeClr val="dk1"/>
                </a:solidFill>
              </a:rPr>
              <a:t>기대효과</a:t>
            </a:r>
            <a:endParaRPr sz="9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사용자가 좀더 수월하게 비 대면 수업을 문서화 할 수 있도록 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번역기능을 도입하여 다국적 사용을 가능하게 한다.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타 제품들의 과도한 기능들을 축약해 직관적인 구성으로 이용 시 번거로움을 줄인다.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>
                <a:solidFill>
                  <a:schemeClr val="dk1"/>
                </a:solidFill>
              </a:rPr>
              <a:t>포함기술</a:t>
            </a:r>
            <a:endParaRPr sz="9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Bootstrap 네이티브 웹앱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CLOVA CSR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CLOVA OCR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PAPAGO API</a:t>
            </a:r>
            <a:endParaRPr sz="850">
              <a:solidFill>
                <a:schemeClr val="dk1"/>
              </a:solidFill>
            </a:endParaRPr>
          </a:p>
          <a:p>
            <a:pPr indent="-282575" lvl="0" marL="457200" rtl="0" algn="just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>
                <a:solidFill>
                  <a:schemeClr val="dk1"/>
                </a:solidFill>
              </a:rPr>
              <a:t>자체 RestAPI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5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3.일정계획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/>
        </p:nvGraphicFramePr>
        <p:xfrm>
          <a:off x="311713" y="105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{4D5200F4-2D8E-42BC-AFB9-760DD2968692}</a:tableStyleId>
              </a:tblPr>
              <a:tblGrid>
                <a:gridCol w="1556525"/>
                <a:gridCol w="3391300"/>
                <a:gridCol w="3572750"/>
              </a:tblGrid>
              <a:tr h="30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총 개발 기간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2022.02.03. ~ 2022.03.25.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프로젝트명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카페 소개 웹페이지 구성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0275"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프로젝트</a:t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개발기간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작업내용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개발 기간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계획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02월 03일 ~ 02월 08일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요구 분석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02월 09일 ~ 02월 09일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설계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02월 10일 ~ 02월 14일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구현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02월 14일 ~ 03월 20일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테스트 및 보수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03월 21일 ~ 03월 24일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인수/설치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03월 25일 ~ 03월 28일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개발 순서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계획 → 요구 분석 → 설계 → 구현 → 테스트 및 보수 → 인수/설치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7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개발 환경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5E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IDLE : Visual Code, Bootstrap, Eclipse, Spring Boot</a:t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OpenAPI: CLOVA CSR,CLOVA OCR,PAPAGO API</a:t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lang="ko" sz="900"/>
                        <a:t>Repo : Git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0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3.일정계획_간트차트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1700"/>
            <a:ext cx="8839200" cy="366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4.시스템 아키텍쳐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125" y="991300"/>
            <a:ext cx="5621741" cy="40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15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5. 요구사항 명세서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311700" y="7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{4D5200F4-2D8E-42BC-AFB9-760DD2968692}</a:tableStyleId>
              </a:tblPr>
              <a:tblGrid>
                <a:gridCol w="1652725"/>
                <a:gridCol w="6867850"/>
              </a:tblGrid>
              <a:tr h="37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요구사항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Email 과 Password 를 입력받는다.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회원가입을 제공하지 않고 구글, 네이버, 깃허브 로그인 API 를 사용한다.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문서변환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이미지를 업로드 받는다.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확장자 JPG, PNG, PDF, TIFF 를 허용한다.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이미지 파일 사이즈는 20MB 까지 허용한다.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인식 언어는 한국어, 영어, 일본어로 제한된다.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필기체일 경우 인식 언어는 한국어, 일본어이다.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다운로드 및 미리보기를 지원한다.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음성변환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변환할 텍스트를 입력한다.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확장자 MP3, WAV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65개의 Speaker 중 택한다.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변환 가능 언어는 한국어, 영어, 일본어, 중국어, 대만어, 스페인어로 총 6개이다.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음성 볼륨, 속도 조절이 가능하다 -5 ~ 5  *정수값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음성 감정 조절이 가능하다 0 ~ 2 (기본 0, 어두운 1, 밝은 2)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다운로드 및 미리듣기를 지원한다.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매체변환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텍스트로 입력받을 파일을 업로드한다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확장자는 MP3, AAC ,AC3, OGG , FLAC , WAV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인식 언어는 한국어, 일본어 , 중국어 , 영어이다.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최대 12MB의 용량 , 시간은 60초로 제한된다.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다운로드 및 미리보기를 지원한다.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간단번역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변환할 텍스트를 입력한다.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확장자 .txt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변환 가능 언어는 한국어, 영어, 중국어, 일본어로 총 4개이다.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1회 권장 최대 60,000자를 지원한다(UTF-8기준 공백포함 200,000bytes)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다운로드 및 미리보기를 지원한다.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2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Nanum Gothic"/>
                <a:ea typeface="Nanum Gothic"/>
                <a:cs typeface="Nanum Gothic"/>
                <a:sym typeface="Nanum Gothic"/>
              </a:rPr>
              <a:t>6. 메뉴구조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0" y="930725"/>
            <a:ext cx="7106959" cy="40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